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65" r:id="rId5"/>
    <p:sldId id="310" r:id="rId6"/>
    <p:sldId id="320" r:id="rId7"/>
    <p:sldId id="322" r:id="rId8"/>
    <p:sldId id="324" r:id="rId9"/>
    <p:sldId id="321" r:id="rId10"/>
    <p:sldId id="325" r:id="rId11"/>
    <p:sldId id="327" r:id="rId12"/>
    <p:sldId id="328" r:id="rId13"/>
    <p:sldId id="329" r:id="rId14"/>
    <p:sldId id="330" r:id="rId15"/>
    <p:sldId id="332" r:id="rId16"/>
    <p:sldId id="334" r:id="rId17"/>
    <p:sldId id="352" r:id="rId18"/>
    <p:sldId id="340" r:id="rId19"/>
    <p:sldId id="341" r:id="rId20"/>
    <p:sldId id="342" r:id="rId21"/>
    <p:sldId id="343" r:id="rId22"/>
    <p:sldId id="344" r:id="rId23"/>
    <p:sldId id="345" r:id="rId24"/>
    <p:sldId id="347" r:id="rId25"/>
    <p:sldId id="346" r:id="rId26"/>
    <p:sldId id="348" r:id="rId27"/>
    <p:sldId id="349" r:id="rId28"/>
    <p:sldId id="350" r:id="rId29"/>
    <p:sldId id="351" r:id="rId30"/>
    <p:sldId id="353" r:id="rId31"/>
    <p:sldId id="354" r:id="rId32"/>
    <p:sldId id="355" r:id="rId33"/>
    <p:sldId id="357" r:id="rId34"/>
    <p:sldId id="358" r:id="rId35"/>
    <p:sldId id="359" r:id="rId36"/>
    <p:sldId id="361" r:id="rId37"/>
    <p:sldId id="360" r:id="rId38"/>
    <p:sldId id="362" r:id="rId39"/>
    <p:sldId id="363" r:id="rId40"/>
    <p:sldId id="364" r:id="rId41"/>
    <p:sldId id="366" r:id="rId42"/>
    <p:sldId id="367" r:id="rId43"/>
  </p:sldIdLst>
  <p:sldSz cx="12188825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746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12/5/2017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18212" y="1143000"/>
            <a:ext cx="4267202" cy="2743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Run or Walk Prediction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637212" y="4648200"/>
            <a:ext cx="6835914" cy="914400"/>
          </a:xfrm>
        </p:spPr>
        <p:txBody>
          <a:bodyPr/>
          <a:lstStyle/>
          <a:p>
            <a:r>
              <a:rPr lang="it-IT" b="1" dirty="0">
                <a:solidFill>
                  <a:schemeClr val="tx1"/>
                </a:solidFill>
              </a:rPr>
              <a:t>GROUP- 132</a:t>
            </a:r>
          </a:p>
          <a:p>
            <a:r>
              <a:rPr lang="it-IT" b="1" dirty="0">
                <a:solidFill>
                  <a:schemeClr val="tx1"/>
                </a:solidFill>
              </a:rPr>
              <a:t>LAVANYA SURIKAPURAM(A20392981)</a:t>
            </a:r>
          </a:p>
        </p:txBody>
      </p:sp>
      <p:sp>
        <p:nvSpPr>
          <p:cNvPr id="2" name="Rectangle 1"/>
          <p:cNvSpPr/>
          <p:nvPr/>
        </p:nvSpPr>
        <p:spPr>
          <a:xfrm>
            <a:off x="-33672" y="533400"/>
            <a:ext cx="28124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525835"/>
            <a:ext cx="8763002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statistical methods be applied to solve the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981200"/>
            <a:ext cx="4914901" cy="1371601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Problem 1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bg1"/>
                </a:solidFill>
              </a:rPr>
              <a:t>Assuming both </a:t>
            </a:r>
            <a:r>
              <a:rPr lang="en-US" sz="2900" dirty="0" err="1">
                <a:solidFill>
                  <a:schemeClr val="bg1"/>
                </a:solidFill>
              </a:rPr>
              <a:t>acceleration_x</a:t>
            </a:r>
            <a:r>
              <a:rPr lang="en-US" sz="2900" dirty="0">
                <a:solidFill>
                  <a:schemeClr val="bg1"/>
                </a:solidFill>
              </a:rPr>
              <a:t> between the person who is walking and the person who is running are approximately normal with equal variances, is there a difference in mean yield?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4698" y="4876800"/>
            <a:ext cx="5407025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2</a:t>
            </a:r>
          </a:p>
          <a:p>
            <a:r>
              <a:rPr lang="en-US" dirty="0">
                <a:solidFill>
                  <a:schemeClr val="bg1"/>
                </a:solidFill>
              </a:rPr>
              <a:t>I was told the average </a:t>
            </a:r>
            <a:r>
              <a:rPr lang="en-US" dirty="0" err="1">
                <a:solidFill>
                  <a:schemeClr val="bg1"/>
                </a:solidFill>
              </a:rPr>
              <a:t>Axcellaration_x</a:t>
            </a:r>
            <a:r>
              <a:rPr lang="en-US" dirty="0">
                <a:solidFill>
                  <a:schemeClr val="bg1"/>
                </a:solidFill>
              </a:rPr>
              <a:t> for the person who is running is -0.09F. But I do not think so?</a:t>
            </a:r>
          </a:p>
        </p:txBody>
      </p:sp>
      <p:sp>
        <p:nvSpPr>
          <p:cNvPr id="7" name="Oval 6"/>
          <p:cNvSpPr/>
          <p:nvPr/>
        </p:nvSpPr>
        <p:spPr>
          <a:xfrm>
            <a:off x="2132012" y="3962400"/>
            <a:ext cx="2286000" cy="119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sample Two Tailed hypothesis testing</a:t>
            </a:r>
          </a:p>
        </p:txBody>
      </p:sp>
      <p:sp>
        <p:nvSpPr>
          <p:cNvPr id="8" name="Oval 7"/>
          <p:cNvSpPr/>
          <p:nvPr/>
        </p:nvSpPr>
        <p:spPr>
          <a:xfrm>
            <a:off x="8228012" y="2667000"/>
            <a:ext cx="2286000" cy="1194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sampled Independent hypothesis testing</a:t>
            </a:r>
          </a:p>
        </p:txBody>
      </p:sp>
      <p:cxnSp>
        <p:nvCxnSpPr>
          <p:cNvPr id="10" name="Connector: Elbow 9"/>
          <p:cNvCxnSpPr>
            <a:stCxn id="3" idx="3"/>
            <a:endCxn id="8" idx="2"/>
          </p:cNvCxnSpPr>
          <p:nvPr/>
        </p:nvCxnSpPr>
        <p:spPr>
          <a:xfrm>
            <a:off x="6665913" y="2667001"/>
            <a:ext cx="1562099" cy="5973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/>
          <p:cNvCxnSpPr>
            <a:cxnSpLocks/>
            <a:stCxn id="4" idx="1"/>
          </p:cNvCxnSpPr>
          <p:nvPr/>
        </p:nvCxnSpPr>
        <p:spPr>
          <a:xfrm rot="10800000">
            <a:off x="4410828" y="4495803"/>
            <a:ext cx="1633871" cy="842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0012" y="685800"/>
            <a:ext cx="5105400" cy="9879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Problem 3</a:t>
            </a:r>
          </a:p>
          <a:p>
            <a:r>
              <a:rPr lang="en-US" sz="1600" dirty="0">
                <a:solidFill>
                  <a:schemeClr val="bg1"/>
                </a:solidFill>
              </a:rPr>
              <a:t>I was told the average </a:t>
            </a:r>
            <a:r>
              <a:rPr lang="en-US" sz="1600" dirty="0" err="1">
                <a:solidFill>
                  <a:schemeClr val="bg1"/>
                </a:solidFill>
              </a:rPr>
              <a:t>Axcellaration_x</a:t>
            </a:r>
            <a:r>
              <a:rPr lang="en-US" sz="1600" dirty="0">
                <a:solidFill>
                  <a:schemeClr val="bg1"/>
                </a:solidFill>
              </a:rPr>
              <a:t> for the person who is running is less than -0.09F. But I do not think so?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9612" y="4648200"/>
            <a:ext cx="6092825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Problem 4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The main problem in this project is to detect whether the person is running or walking based on deep neural network and sensor data collected from iOS device? 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532812" y="914400"/>
            <a:ext cx="2209800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sample </a:t>
            </a:r>
            <a:r>
              <a:rPr lang="en-US" dirty="0" err="1"/>
              <a:t>oneTailed</a:t>
            </a:r>
            <a:r>
              <a:rPr lang="en-US" dirty="0"/>
              <a:t> hypothesis testing</a:t>
            </a:r>
          </a:p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751012" y="2329169"/>
            <a:ext cx="22098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cxnSp>
        <p:nvCxnSpPr>
          <p:cNvPr id="12" name="Connector: Elbow 11"/>
          <p:cNvCxnSpPr>
            <a:cxnSpLocks/>
            <a:stCxn id="5" idx="3"/>
            <a:endCxn id="8" idx="2"/>
          </p:cNvCxnSpPr>
          <p:nvPr/>
        </p:nvCxnSpPr>
        <p:spPr>
          <a:xfrm>
            <a:off x="6475412" y="1179782"/>
            <a:ext cx="2057400" cy="5728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/>
          <p:cNvCxnSpPr>
            <a:stCxn id="7" idx="1"/>
            <a:endCxn id="9" idx="6"/>
          </p:cNvCxnSpPr>
          <p:nvPr/>
        </p:nvCxnSpPr>
        <p:spPr>
          <a:xfrm rot="10800000">
            <a:off x="3960812" y="2976870"/>
            <a:ext cx="1828800" cy="233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7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3" y="1904999"/>
            <a:ext cx="3276599" cy="1600201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How to process?</a:t>
            </a:r>
          </a:p>
          <a:p>
            <a:r>
              <a:rPr lang="en-US" dirty="0">
                <a:solidFill>
                  <a:schemeClr val="bg2"/>
                </a:solidFill>
              </a:rPr>
              <a:t>Checked for missing values in my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1199"/>
            <a:ext cx="2813730" cy="1066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0"/>
            <a:ext cx="858469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/>
              <a:t>DATA SPLIT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5412" y="1295400"/>
            <a:ext cx="2438400" cy="1447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Training Data 80%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3012" y="3429000"/>
            <a:ext cx="2590800" cy="1524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2"/>
                </a:solidFill>
              </a:rPr>
              <a:t>Testing Data 20%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1903412" y="1600200"/>
            <a:ext cx="2286000" cy="3048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DATA</a:t>
            </a:r>
          </a:p>
          <a:p>
            <a:pPr algn="ctr"/>
            <a:endParaRPr lang="en-US" dirty="0"/>
          </a:p>
        </p:txBody>
      </p:sp>
      <p:cxnSp>
        <p:nvCxnSpPr>
          <p:cNvPr id="12" name="Straight Connector 11"/>
          <p:cNvCxnSpPr>
            <a:cxnSpLocks/>
            <a:stCxn id="8" idx="3"/>
            <a:endCxn id="7" idx="1"/>
          </p:cNvCxnSpPr>
          <p:nvPr/>
        </p:nvCxnSpPr>
        <p:spPr>
          <a:xfrm>
            <a:off x="4189412" y="3124200"/>
            <a:ext cx="21336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  <a:stCxn id="8" idx="3"/>
            <a:endCxn id="6" idx="1"/>
          </p:cNvCxnSpPr>
          <p:nvPr/>
        </p:nvCxnSpPr>
        <p:spPr>
          <a:xfrm flipV="1">
            <a:off x="4189412" y="2019300"/>
            <a:ext cx="2286000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8212" y="2362200"/>
            <a:ext cx="58240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/>
              <a:t>Methods and Process</a:t>
            </a:r>
          </a:p>
        </p:txBody>
      </p:sp>
    </p:spTree>
    <p:extLst>
      <p:ext uri="{BB962C8B-B14F-4D97-AF65-F5344CB8AC3E}">
        <p14:creationId xmlns:p14="http://schemas.microsoft.com/office/powerpoint/2010/main" val="121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412" y="381000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Evaluation Methods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1812" y="1066800"/>
            <a:ext cx="2478923" cy="16383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 Testing </a:t>
            </a:r>
          </a:p>
        </p:txBody>
      </p:sp>
      <p:sp>
        <p:nvSpPr>
          <p:cNvPr id="6" name="Oval 5"/>
          <p:cNvSpPr/>
          <p:nvPr/>
        </p:nvSpPr>
        <p:spPr>
          <a:xfrm>
            <a:off x="2360612" y="2150234"/>
            <a:ext cx="2286000" cy="1659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7" name="Oval 6"/>
          <p:cNvSpPr/>
          <p:nvPr/>
        </p:nvSpPr>
        <p:spPr>
          <a:xfrm>
            <a:off x="4037012" y="2836035"/>
            <a:ext cx="2438400" cy="1905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Decision Trees </a:t>
            </a:r>
          </a:p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942012" y="3864735"/>
            <a:ext cx="2438400" cy="1752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2" name="Oval 1"/>
          <p:cNvSpPr/>
          <p:nvPr/>
        </p:nvSpPr>
        <p:spPr>
          <a:xfrm>
            <a:off x="8075612" y="4648200"/>
            <a:ext cx="2514600" cy="16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k</a:t>
            </a:r>
            <a:r>
              <a:rPr lang="en-US" b="1" dirty="0">
                <a:solidFill>
                  <a:schemeClr val="bg1"/>
                </a:solidFill>
              </a:rPr>
              <a:t>-Nearest Neighbor Predictions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012" y="457200"/>
            <a:ext cx="212429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 Testing </a:t>
            </a:r>
          </a:p>
        </p:txBody>
      </p:sp>
      <p:sp>
        <p:nvSpPr>
          <p:cNvPr id="5" name="Oval 4"/>
          <p:cNvSpPr/>
          <p:nvPr/>
        </p:nvSpPr>
        <p:spPr>
          <a:xfrm>
            <a:off x="2055812" y="990600"/>
            <a:ext cx="2590800" cy="1600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sampled Independent hypothesis testing</a:t>
            </a:r>
          </a:p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17713" y="2286000"/>
            <a:ext cx="2657699" cy="1611868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sample Two Tailed hypothesis testing</a:t>
            </a:r>
          </a:p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89612" y="3581400"/>
            <a:ext cx="2971800" cy="1676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sample </a:t>
            </a:r>
            <a:r>
              <a:rPr lang="en-US" dirty="0" err="1"/>
              <a:t>oneTailed</a:t>
            </a:r>
            <a:r>
              <a:rPr lang="en-US" dirty="0"/>
              <a:t>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9850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76200"/>
            <a:ext cx="6476999" cy="762000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2 sampled Independent hypothesis 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066801"/>
            <a:ext cx="9134391" cy="1142999"/>
          </a:xfrm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Assuming both </a:t>
            </a:r>
            <a:r>
              <a:rPr lang="en-US" dirty="0" err="1">
                <a:solidFill>
                  <a:schemeClr val="bg1"/>
                </a:solidFill>
              </a:rPr>
              <a:t>acceleration_x</a:t>
            </a:r>
            <a:r>
              <a:rPr lang="en-US" dirty="0">
                <a:solidFill>
                  <a:schemeClr val="bg1"/>
                </a:solidFill>
              </a:rPr>
              <a:t> between the person who is walking and the person who is running are approximately normal with equal variances, is there a difference in mean yield?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362200"/>
            <a:ext cx="9677400" cy="42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072456"/>
            <a:ext cx="3886200" cy="27281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2072456"/>
            <a:ext cx="6856412" cy="2717442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2513012" y="5410200"/>
            <a:ext cx="80772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Hence our Assumption was right that both the means are not same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Oval 2"/>
          <p:cNvSpPr/>
          <p:nvPr/>
        </p:nvSpPr>
        <p:spPr>
          <a:xfrm>
            <a:off x="760412" y="1257300"/>
            <a:ext cx="2133600" cy="914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Oval 5"/>
          <p:cNvSpPr/>
          <p:nvPr/>
        </p:nvSpPr>
        <p:spPr>
          <a:xfrm>
            <a:off x="3640387" y="3596555"/>
            <a:ext cx="2133600" cy="12312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Processing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561012" y="3962400"/>
            <a:ext cx="2133600" cy="1371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Methods and Process</a:t>
            </a:r>
          </a:p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6012" y="4419600"/>
            <a:ext cx="2133600" cy="1219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Evaluations and Results</a:t>
            </a:r>
          </a:p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447212" y="4724400"/>
            <a:ext cx="2133600" cy="1219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Conclusions and Future Work</a:t>
            </a:r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147637" y="2921667"/>
            <a:ext cx="2270375" cy="104073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Problems to be Solved</a:t>
            </a:r>
          </a:p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23737" y="2092138"/>
            <a:ext cx="2133600" cy="914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-228600"/>
            <a:ext cx="6095999" cy="1371600"/>
          </a:xfrm>
        </p:spPr>
        <p:txBody>
          <a:bodyPr>
            <a:normAutofit/>
          </a:bodyPr>
          <a:lstStyle/>
          <a:p>
            <a:r>
              <a:rPr lang="en-US" sz="2400" dirty="0"/>
              <a:t>One sample Two Tailed hypothesis 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066801"/>
            <a:ext cx="9134391" cy="1142999"/>
          </a:xfrm>
          <a:solidFill>
            <a:srgbClr val="0070C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was told the average </a:t>
            </a:r>
            <a:r>
              <a:rPr lang="en-US" dirty="0" err="1">
                <a:solidFill>
                  <a:schemeClr val="bg1"/>
                </a:solidFill>
              </a:rPr>
              <a:t>Axcellaration_x</a:t>
            </a:r>
            <a:r>
              <a:rPr lang="en-US" dirty="0">
                <a:solidFill>
                  <a:schemeClr val="bg1"/>
                </a:solidFill>
              </a:rPr>
              <a:t> for the person who is running is -0.09F. But I do not think so?</a:t>
            </a:r>
          </a:p>
          <a:p>
            <a:endParaRPr lang="en-US" dirty="0"/>
          </a:p>
        </p:txBody>
      </p:sp>
      <p:pic>
        <p:nvPicPr>
          <p:cNvPr id="1026" name="Picture 2" descr="Image result for zoozoo images with lapt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362200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362200"/>
            <a:ext cx="8153400" cy="297180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2208212" y="5638800"/>
            <a:ext cx="807720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Hence our Assumption was right that the average of </a:t>
            </a:r>
            <a:r>
              <a:rPr lang="en-US" dirty="0" err="1"/>
              <a:t>Axcellaration_x</a:t>
            </a:r>
            <a:r>
              <a:rPr lang="en-US" dirty="0"/>
              <a:t> is not equal to -0.09F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-228600"/>
            <a:ext cx="6095999" cy="1371600"/>
          </a:xfrm>
        </p:spPr>
        <p:txBody>
          <a:bodyPr>
            <a:normAutofit/>
          </a:bodyPr>
          <a:lstStyle/>
          <a:p>
            <a:r>
              <a:rPr lang="en-US" sz="2400" dirty="0"/>
              <a:t>One sample one Tailed hypothesis testing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066801"/>
            <a:ext cx="9134391" cy="1142999"/>
          </a:xfrm>
          <a:solidFill>
            <a:srgbClr val="0070C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was told the average </a:t>
            </a:r>
            <a:r>
              <a:rPr lang="en-US" dirty="0" err="1">
                <a:solidFill>
                  <a:schemeClr val="bg1"/>
                </a:solidFill>
              </a:rPr>
              <a:t>Axcellaration_x</a:t>
            </a:r>
            <a:r>
              <a:rPr lang="en-US" dirty="0">
                <a:solidFill>
                  <a:schemeClr val="bg1"/>
                </a:solidFill>
              </a:rPr>
              <a:t> for the person who is running is less than -0.09F. But I do not think so?</a:t>
            </a:r>
          </a:p>
          <a:p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2208212" y="5638800"/>
            <a:ext cx="807720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Hence our Assumption was right that the average of </a:t>
            </a:r>
            <a:r>
              <a:rPr lang="en-US" dirty="0" err="1"/>
              <a:t>Axcellaration_x</a:t>
            </a:r>
            <a:r>
              <a:rPr lang="en-US" dirty="0"/>
              <a:t> is not less than -0.09F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362200"/>
            <a:ext cx="6781800" cy="3085668"/>
          </a:xfrm>
          <a:prstGeom prst="rect">
            <a:avLst/>
          </a:prstGeom>
        </p:spPr>
      </p:pic>
      <p:pic>
        <p:nvPicPr>
          <p:cNvPr id="2050" name="Picture 2" descr="Image result for zoozoo images with lap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2400732"/>
            <a:ext cx="1905000" cy="300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5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Oval 3"/>
          <p:cNvSpPr/>
          <p:nvPr/>
        </p:nvSpPr>
        <p:spPr>
          <a:xfrm>
            <a:off x="1598612" y="1905000"/>
            <a:ext cx="2590800" cy="1600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Elimination</a:t>
            </a:r>
          </a:p>
        </p:txBody>
      </p:sp>
      <p:sp>
        <p:nvSpPr>
          <p:cNvPr id="5" name="Oval 4"/>
          <p:cNvSpPr/>
          <p:nvPr/>
        </p:nvSpPr>
        <p:spPr>
          <a:xfrm>
            <a:off x="4646612" y="3124200"/>
            <a:ext cx="2657699" cy="1611868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backward selections</a:t>
            </a:r>
          </a:p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694614" y="4114800"/>
            <a:ext cx="2971800" cy="1676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Forward</a:t>
            </a:r>
          </a:p>
        </p:txBody>
      </p:sp>
    </p:spTree>
    <p:extLst>
      <p:ext uri="{BB962C8B-B14F-4D97-AF65-F5344CB8AC3E}">
        <p14:creationId xmlns:p14="http://schemas.microsoft.com/office/powerpoint/2010/main" val="286393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990600"/>
            <a:ext cx="5257800" cy="502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990600"/>
            <a:ext cx="3276600" cy="5029200"/>
          </a:xfrm>
          <a:prstGeom prst="rect">
            <a:avLst/>
          </a:prstGeom>
        </p:spPr>
      </p:pic>
      <p:pic>
        <p:nvPicPr>
          <p:cNvPr id="3074" name="Picture 2" descr="Image result for person walking with iphon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350361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5612" y="457200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Distribution of activity</a:t>
            </a:r>
          </a:p>
        </p:txBody>
      </p:sp>
    </p:spTree>
    <p:extLst>
      <p:ext uri="{BB962C8B-B14F-4D97-AF65-F5344CB8AC3E}">
        <p14:creationId xmlns:p14="http://schemas.microsoft.com/office/powerpoint/2010/main" val="12183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685800"/>
            <a:ext cx="6672535" cy="518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412" y="2133600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curve confirms us that the data is suitable in order to  perform logistic regression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908" y="533400"/>
            <a:ext cx="2615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Logistic Regression Curve</a:t>
            </a:r>
          </a:p>
        </p:txBody>
      </p:sp>
    </p:spTree>
    <p:extLst>
      <p:ext uri="{BB962C8B-B14F-4D97-AF65-F5344CB8AC3E}">
        <p14:creationId xmlns:p14="http://schemas.microsoft.com/office/powerpoint/2010/main" val="4020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381000"/>
            <a:ext cx="2514600" cy="838200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Backward Elimination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800100"/>
            <a:ext cx="9134391" cy="1524001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Starts with the full model and eliminates one variable at the time until a reasonable candidate regression model is found. It typically uses a criterion based on the goodness-of-fit F-test. The metric could be p-value, AIC, BIC.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2514600"/>
            <a:ext cx="5486400" cy="42672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466012" y="5562600"/>
            <a:ext cx="13716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Model</a:t>
            </a:r>
          </a:p>
        </p:txBody>
      </p:sp>
      <p:cxnSp>
        <p:nvCxnSpPr>
          <p:cNvPr id="7" name="Straight Arrow Connector 6"/>
          <p:cNvCxnSpPr>
            <a:cxnSpLocks/>
            <a:stCxn id="4" idx="3"/>
          </p:cNvCxnSpPr>
          <p:nvPr/>
        </p:nvCxnSpPr>
        <p:spPr>
          <a:xfrm>
            <a:off x="5942013" y="4648200"/>
            <a:ext cx="1523999" cy="140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zoozoo images with lap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5029200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626895"/>
            <a:ext cx="449579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6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b="1" dirty="0"/>
              <a:t>STEPWISE BACKWARD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543" y="1295400"/>
            <a:ext cx="9220199" cy="1219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 Starts with all of the predictors in the model. The variable that is least significant--that is, the one with the largest P value--is removed and the model is refitted. Each subsequent step removes the least significant variable in the model until all remaining variables have individual P values smaller than some value, such as 0.05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438400"/>
            <a:ext cx="7076974" cy="3581400"/>
          </a:xfrm>
          <a:prstGeom prst="rect">
            <a:avLst/>
          </a:prstGeom>
        </p:spPr>
      </p:pic>
      <p:pic>
        <p:nvPicPr>
          <p:cNvPr id="5122" name="Picture 2" descr="Image result for zoozoo and  lap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743202"/>
            <a:ext cx="1619250" cy="26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8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b="1" dirty="0"/>
              <a:t>STEPWISE FOWARD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2" y="1295400"/>
            <a:ext cx="9220199" cy="12192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 Starts with an empty model.  The variable that has the smallest P value when it is the only predictor in the regression equation is placed in the model. Each subsequent step adds the variable that has the smallest P value in the presence of the predictors already in the equation. Variables are added one-at-a-time as long as their P values are small enough, typically less than 0.05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667001"/>
            <a:ext cx="5791200" cy="3657600"/>
          </a:xfrm>
          <a:prstGeom prst="rect">
            <a:avLst/>
          </a:prstGeom>
        </p:spPr>
      </p:pic>
      <p:pic>
        <p:nvPicPr>
          <p:cNvPr id="6146" name="Picture 2" descr="Image result for colored zoozoo and lap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667001"/>
            <a:ext cx="3810000" cy="365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24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8077199" cy="762000"/>
          </a:xfrm>
        </p:spPr>
        <p:txBody>
          <a:bodyPr/>
          <a:lstStyle/>
          <a:p>
            <a:r>
              <a:rPr lang="en-US" b="1" dirty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24001"/>
            <a:ext cx="9134391" cy="838199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decision tree is a graph that uses a branching method to illustrate every possible outcome of a decision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350168"/>
            <a:ext cx="5486399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2362200"/>
            <a:ext cx="4219575" cy="39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Forest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012" y="1219200"/>
            <a:ext cx="60198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Random Forest is one of the most widely used machine learning algorithm for classification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can also be used for regression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 It is operated by constructing a multitude of decision trees at training time and outputting the class that is the mode of the classes (classification) or mean prediction (regression) of the individual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685800"/>
            <a:ext cx="3397597" cy="34219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3812" y="3904059"/>
            <a:ext cx="5301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i="1" dirty="0">
                <a:latin typeface="inherit"/>
              </a:rPr>
              <a:t>k</a:t>
            </a:r>
            <a:r>
              <a:rPr lang="en-US" sz="2400" b="1" dirty="0">
                <a:latin typeface="Trebuchet MS" panose="020B0603020202020204" pitchFamily="34" charset="0"/>
              </a:rPr>
              <a:t>-Nearest </a:t>
            </a:r>
            <a:r>
              <a:rPr lang="en-US" sz="3600" b="1" dirty="0">
                <a:latin typeface="Trebuchet MS" panose="020B0603020202020204" pitchFamily="34" charset="0"/>
              </a:rPr>
              <a:t>Neighbor</a:t>
            </a:r>
            <a:r>
              <a:rPr lang="en-US" sz="2400" b="1" dirty="0">
                <a:latin typeface="Trebuchet MS" panose="020B0603020202020204" pitchFamily="34" charset="0"/>
              </a:rPr>
              <a:t> Predictions</a:t>
            </a:r>
            <a:endParaRPr lang="en-US" sz="2400" b="1" i="0" dirty="0">
              <a:effectLst/>
              <a:latin typeface="Trebuchet MS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90" y="5029200"/>
            <a:ext cx="5216342" cy="12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212" y="2362200"/>
            <a:ext cx="6934202" cy="1143000"/>
          </a:xfrm>
        </p:spPr>
        <p:txBody>
          <a:bodyPr>
            <a:normAutofit/>
          </a:bodyPr>
          <a:lstStyle/>
          <a:p>
            <a:r>
              <a:rPr lang="en-US" sz="6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70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4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8762999" cy="914400"/>
          </a:xfrm>
        </p:spPr>
        <p:txBody>
          <a:bodyPr/>
          <a:lstStyle/>
          <a:p>
            <a:r>
              <a:rPr lang="en-US" dirty="0"/>
              <a:t>Evaluations Methods</a:t>
            </a:r>
          </a:p>
        </p:txBody>
      </p:sp>
      <p:sp>
        <p:nvSpPr>
          <p:cNvPr id="4" name="Oval 3"/>
          <p:cNvSpPr/>
          <p:nvPr/>
        </p:nvSpPr>
        <p:spPr>
          <a:xfrm>
            <a:off x="1067635" y="1344643"/>
            <a:ext cx="2209800" cy="12954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Confusion matrix(Accuracy)</a:t>
            </a:r>
          </a:p>
        </p:txBody>
      </p:sp>
      <p:sp>
        <p:nvSpPr>
          <p:cNvPr id="5" name="Oval 4"/>
          <p:cNvSpPr/>
          <p:nvPr/>
        </p:nvSpPr>
        <p:spPr>
          <a:xfrm>
            <a:off x="8609012" y="1777485"/>
            <a:ext cx="2133600" cy="16597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chi square</a:t>
            </a:r>
          </a:p>
        </p:txBody>
      </p:sp>
      <p:sp>
        <p:nvSpPr>
          <p:cNvPr id="6" name="Oval 5"/>
          <p:cNvSpPr/>
          <p:nvPr/>
        </p:nvSpPr>
        <p:spPr>
          <a:xfrm>
            <a:off x="227012" y="3276600"/>
            <a:ext cx="2438400" cy="1905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Hosmer and </a:t>
            </a:r>
            <a:r>
              <a:rPr lang="en-US" b="1" dirty="0" err="1">
                <a:solidFill>
                  <a:schemeClr val="bg1"/>
                </a:solidFill>
              </a:rPr>
              <a:t>Lemeshow</a:t>
            </a:r>
            <a:r>
              <a:rPr lang="en-US" b="1" dirty="0">
                <a:solidFill>
                  <a:schemeClr val="bg1"/>
                </a:solidFill>
              </a:rPr>
              <a:t> goodness of fit (GOF) test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87879" y="4343400"/>
            <a:ext cx="2438400" cy="1752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 ROC curve and the AUC</a:t>
            </a:r>
          </a:p>
        </p:txBody>
      </p:sp>
      <p:sp>
        <p:nvSpPr>
          <p:cNvPr id="8" name="Oval 7"/>
          <p:cNvSpPr/>
          <p:nvPr/>
        </p:nvSpPr>
        <p:spPr>
          <a:xfrm>
            <a:off x="6475412" y="3453063"/>
            <a:ext cx="2438400" cy="1752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Overdispersion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447212" y="4572000"/>
            <a:ext cx="2438400" cy="17526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 threshold value(cut off)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51612" y="1183448"/>
            <a:ext cx="4208203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/>
              <a:t>Evaluation is mainly based on cut off value</a:t>
            </a:r>
          </a:p>
        </p:txBody>
      </p:sp>
      <p:sp>
        <p:nvSpPr>
          <p:cNvPr id="12" name="Oval 11"/>
          <p:cNvSpPr/>
          <p:nvPr/>
        </p:nvSpPr>
        <p:spPr>
          <a:xfrm>
            <a:off x="4189412" y="1447800"/>
            <a:ext cx="2362200" cy="1523178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AIC</a:t>
            </a:r>
          </a:p>
        </p:txBody>
      </p:sp>
    </p:spTree>
    <p:extLst>
      <p:ext uri="{BB962C8B-B14F-4D97-AF65-F5344CB8AC3E}">
        <p14:creationId xmlns:p14="http://schemas.microsoft.com/office/powerpoint/2010/main" val="3617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Confusion matrix(Accuracy)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1217612" y="3581400"/>
            <a:ext cx="23622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Elimination</a:t>
            </a:r>
          </a:p>
          <a:p>
            <a:pPr algn="ctr"/>
            <a:r>
              <a:rPr lang="en-US" dirty="0"/>
              <a:t>85%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304212" y="1295400"/>
            <a:ext cx="2057400" cy="13716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Forward</a:t>
            </a:r>
          </a:p>
          <a:p>
            <a:pPr algn="ctr"/>
            <a:r>
              <a:rPr lang="en-US" dirty="0"/>
              <a:t>85%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1065212" y="1593084"/>
            <a:ext cx="2362200" cy="12954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backward selections</a:t>
            </a:r>
          </a:p>
          <a:p>
            <a:pPr algn="ctr"/>
            <a:r>
              <a:rPr lang="en-US" dirty="0"/>
              <a:t>85%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609012" y="3009900"/>
            <a:ext cx="19050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Random Forest</a:t>
            </a:r>
          </a:p>
          <a:p>
            <a:pPr algn="ctr"/>
            <a:r>
              <a:rPr lang="en-US" dirty="0"/>
              <a:t>99%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70412" y="2133600"/>
            <a:ext cx="2971800" cy="1752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Decision Trees</a:t>
            </a:r>
          </a:p>
          <a:p>
            <a:pPr algn="ctr"/>
            <a:r>
              <a:rPr lang="en-US" dirty="0"/>
              <a:t>94%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4495800"/>
            <a:ext cx="3810000" cy="2255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2" y="4487779"/>
            <a:ext cx="3381375" cy="22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8458199" cy="1143000"/>
          </a:xfrm>
        </p:spPr>
        <p:txBody>
          <a:bodyPr/>
          <a:lstStyle/>
          <a:p>
            <a:r>
              <a:rPr lang="en-US" b="1" dirty="0"/>
              <a:t>AIC &amp; </a:t>
            </a:r>
            <a:r>
              <a:rPr lang="en-US" b="1" dirty="0" err="1"/>
              <a:t>Adj</a:t>
            </a:r>
            <a:r>
              <a:rPr lang="en-US" b="1" dirty="0"/>
              <a:t> R square VALUE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41313" y="1981200"/>
            <a:ext cx="2362200" cy="12192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Elimination</a:t>
            </a:r>
          </a:p>
          <a:p>
            <a:pPr algn="ctr"/>
            <a:r>
              <a:rPr lang="en-US" dirty="0"/>
              <a:t>AIC 45945</a:t>
            </a:r>
          </a:p>
          <a:p>
            <a:pPr algn="ctr"/>
            <a:r>
              <a:rPr lang="en-US" dirty="0" err="1"/>
              <a:t>Adj</a:t>
            </a:r>
            <a:r>
              <a:rPr lang="en-US" dirty="0"/>
              <a:t> </a:t>
            </a:r>
            <a:r>
              <a:rPr lang="en-US" dirty="0" err="1"/>
              <a:t>Rsqar</a:t>
            </a:r>
            <a:r>
              <a:rPr lang="en-US" dirty="0"/>
              <a:t> 0.5315757</a:t>
            </a:r>
          </a:p>
          <a:p>
            <a:pPr algn="ctr"/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6246812" y="1676400"/>
            <a:ext cx="2057400" cy="13716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Forward</a:t>
            </a:r>
          </a:p>
          <a:p>
            <a:pPr algn="ctr"/>
            <a:r>
              <a:rPr lang="en-US" dirty="0"/>
              <a:t>AIC 45944</a:t>
            </a:r>
          </a:p>
          <a:p>
            <a:pPr algn="ctr"/>
            <a:r>
              <a:rPr lang="en-US" dirty="0" err="1"/>
              <a:t>Adj</a:t>
            </a:r>
            <a:r>
              <a:rPr lang="en-US" dirty="0"/>
              <a:t> </a:t>
            </a:r>
            <a:r>
              <a:rPr lang="en-US" dirty="0" err="1"/>
              <a:t>Rsqar</a:t>
            </a:r>
            <a:r>
              <a:rPr lang="en-US" dirty="0"/>
              <a:t>  0.5315984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351212" y="3200400"/>
            <a:ext cx="2362200" cy="12954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wise backward selections</a:t>
            </a:r>
          </a:p>
          <a:p>
            <a:pPr algn="ctr"/>
            <a:r>
              <a:rPr lang="en-US" dirty="0"/>
              <a:t>AIC 45944</a:t>
            </a:r>
          </a:p>
          <a:p>
            <a:pPr algn="ctr"/>
            <a:r>
              <a:rPr lang="en-US" dirty="0" err="1"/>
              <a:t>Adj</a:t>
            </a:r>
            <a:r>
              <a:rPr lang="en-US" dirty="0"/>
              <a:t> </a:t>
            </a:r>
            <a:r>
              <a:rPr lang="en-US" dirty="0" err="1"/>
              <a:t>Rsqar</a:t>
            </a:r>
            <a:r>
              <a:rPr lang="en-US" dirty="0"/>
              <a:t>  0.5315984</a:t>
            </a:r>
          </a:p>
        </p:txBody>
      </p:sp>
      <p:pic>
        <p:nvPicPr>
          <p:cNvPr id="7170" name="Picture 2" descr="Image result for zoozoo su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733800"/>
            <a:ext cx="3524250" cy="212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cxnSpLocks/>
            <a:stCxn id="6" idx="3"/>
            <a:endCxn id="7170" idx="1"/>
          </p:cNvCxnSpPr>
          <p:nvPr/>
        </p:nvCxnSpPr>
        <p:spPr>
          <a:xfrm>
            <a:off x="5713412" y="3848100"/>
            <a:ext cx="1371600" cy="94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endCxn id="7170" idx="0"/>
          </p:cNvCxnSpPr>
          <p:nvPr/>
        </p:nvCxnSpPr>
        <p:spPr>
          <a:xfrm>
            <a:off x="7847012" y="2819400"/>
            <a:ext cx="1000125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514012" y="4336883"/>
            <a:ext cx="1714500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0099"/>
            <a:ext cx="3481555" cy="2247901"/>
          </a:xfrm>
          <a:prstGeom prst="rect">
            <a:avLst/>
          </a:prstGeom>
        </p:spPr>
      </p:pic>
      <p:pic>
        <p:nvPicPr>
          <p:cNvPr id="7172" name="Picture 4" descr="Image result for zoozoo playing lapt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83" y="4610099"/>
            <a:ext cx="3256129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90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/>
              <a:t>Hosmer and </a:t>
            </a:r>
            <a:r>
              <a:rPr lang="en-US" b="1" dirty="0" err="1"/>
              <a:t>Lemeshow</a:t>
            </a:r>
            <a:r>
              <a:rPr lang="en-US" b="1" dirty="0"/>
              <a:t> goodness of fit (GOF)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1524001"/>
          </a:xfrm>
        </p:spPr>
        <p:txBody>
          <a:bodyPr/>
          <a:lstStyle/>
          <a:p>
            <a:r>
              <a:rPr lang="en-US" dirty="0"/>
              <a:t>The result of the test does not confirm the model is correct as we have significant difference between the model and the observed data (i.e. the p-value is below 0.05)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657600"/>
            <a:ext cx="5638800" cy="2362200"/>
          </a:xfrm>
          <a:prstGeom prst="rect">
            <a:avLst/>
          </a:prstGeom>
        </p:spPr>
      </p:pic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03" y="3657600"/>
            <a:ext cx="4876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90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chi square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685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P-Value is &lt; 0.00001. The result is significant at p &lt; 0.05. Null Hypothesis is true (which </a:t>
            </a:r>
            <a:r>
              <a:rPr lang="en-US" b="1" dirty="0"/>
              <a:t>means</a:t>
            </a:r>
            <a:r>
              <a:rPr lang="en-US" dirty="0"/>
              <a:t> there really is no difference)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3581400"/>
            <a:ext cx="4343400" cy="1757362"/>
          </a:xfrm>
          <a:prstGeom prst="rect">
            <a:avLst/>
          </a:prstGeom>
        </p:spPr>
      </p:pic>
      <p:pic>
        <p:nvPicPr>
          <p:cNvPr id="9220" name="Picture 4" descr="Image result for zoozoo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93" y="3581400"/>
            <a:ext cx="5105400" cy="17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and the AUC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2286000"/>
            <a:ext cx="4321233" cy="3275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45" y="2286000"/>
            <a:ext cx="4136967" cy="3275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666" y="1485508"/>
            <a:ext cx="320682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Overdispersion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129540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Overdispersion</a:t>
            </a:r>
            <a:r>
              <a:rPr lang="en-US" dirty="0"/>
              <a:t> means that the data show discrepancies between the observed responses </a:t>
            </a:r>
            <a:r>
              <a:rPr lang="en-US" dirty="0" err="1"/>
              <a:t>yi</a:t>
            </a:r>
            <a:r>
              <a:rPr lang="en-US" dirty="0"/>
              <a:t> and their predicted values larger than what the binomial model would predict </a:t>
            </a:r>
            <a:r>
              <a:rPr lang="en-US" dirty="0" err="1"/>
              <a:t>overdispersion</a:t>
            </a:r>
            <a:r>
              <a:rPr lang="en-US" dirty="0"/>
              <a:t> is present in a dataset, the estimated standard errors and test statistics the overall goodness-of-fit will be distorted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3200400"/>
            <a:ext cx="5791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0412" y="2819400"/>
            <a:ext cx="30844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236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4300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1219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future, Collection and Processing of Data from Wrist Wearable Devices in Heterogeneous and Multiple-User Scenarios can be implemented based on this scenario.</a:t>
            </a:r>
          </a:p>
          <a:p>
            <a:endParaRPr lang="en-US" dirty="0"/>
          </a:p>
        </p:txBody>
      </p:sp>
      <p:pic>
        <p:nvPicPr>
          <p:cNvPr id="10242" name="Picture 2" descr="Image result for Wrist Wearable Devices in Heterogeneous and Multiple-User Scenari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200400"/>
            <a:ext cx="8763001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7619999" cy="137160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905000"/>
            <a:ext cx="8458200" cy="4051300"/>
          </a:xfrm>
        </p:spPr>
      </p:pic>
    </p:spTree>
    <p:extLst>
      <p:ext uri="{BB962C8B-B14F-4D97-AF65-F5344CB8AC3E}">
        <p14:creationId xmlns:p14="http://schemas.microsoft.com/office/powerpoint/2010/main" val="5231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212" y="2362200"/>
            <a:ext cx="6934202" cy="1143000"/>
          </a:xfrm>
        </p:spPr>
        <p:txBody>
          <a:bodyPr>
            <a:normAutofit/>
          </a:bodyPr>
          <a:lstStyle/>
          <a:p>
            <a:r>
              <a:rPr lang="en-US" sz="6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6554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14400"/>
          </a:xfrm>
        </p:spPr>
        <p:txBody>
          <a:bodyPr/>
          <a:lstStyle/>
          <a:p>
            <a:r>
              <a:rPr lang="en-US" dirty="0"/>
              <a:t>Source of the Data?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6012" y="2362200"/>
            <a:ext cx="3886199" cy="1261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How?</a:t>
            </a:r>
          </a:p>
          <a:p>
            <a:r>
              <a:rPr lang="en-US" dirty="0"/>
              <a:t>Based on deep neural network and sensor present in iOS device.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2924" y="3562557"/>
            <a:ext cx="5224887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are the sensors?</a:t>
            </a:r>
          </a:p>
          <a:p>
            <a:r>
              <a:rPr lang="en-US" dirty="0"/>
              <a:t>Many different sensory devices are used to determine the position and orientation of an object. The most common of these sensors are the gyroscope and the accelerometer.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2012" y="1676400"/>
            <a:ext cx="3187539" cy="9848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Where?</a:t>
            </a:r>
          </a:p>
          <a:p>
            <a:r>
              <a:rPr lang="en-US" dirty="0"/>
              <a:t>Data collected from iOS device.</a:t>
            </a:r>
          </a:p>
        </p:txBody>
      </p:sp>
    </p:spTree>
    <p:extLst>
      <p:ext uri="{BB962C8B-B14F-4D97-AF65-F5344CB8AC3E}">
        <p14:creationId xmlns:p14="http://schemas.microsoft.com/office/powerpoint/2010/main" val="32101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70005" y="2160490"/>
            <a:ext cx="4114799" cy="144780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Records: </a:t>
            </a:r>
          </a:p>
          <a:p>
            <a:pPr marL="0" indent="0">
              <a:buNone/>
            </a:pPr>
            <a:r>
              <a:rPr lang="en-US" dirty="0"/>
              <a:t>88588 sensor data samples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228012" y="1524000"/>
            <a:ext cx="3276600" cy="3441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tabLst>
                <a:tab pos="1828800" algn="l"/>
              </a:tabLst>
            </a:pPr>
            <a:r>
              <a:rPr lang="en-US" b="1" dirty="0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Fields: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acceleration_x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acceleration_y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acceleration_z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gyro_x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gyro_y</a:t>
            </a:r>
            <a:endParaRPr lang="en-US" sz="20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dirty="0" err="1"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gyro_z</a:t>
            </a:r>
            <a:endParaRPr lang="en-US" dirty="0">
              <a:latin typeface="inheri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sz="2000" dirty="0">
                <a:effectLst/>
                <a:latin typeface="inherit"/>
                <a:ea typeface="SimSun" panose="02010600030101010101" pitchFamily="2" charset="-122"/>
                <a:cs typeface="Arial" panose="020B0604020202020204" pitchFamily="34" charset="0"/>
              </a:rPr>
              <a:t>Activity</a:t>
            </a:r>
          </a:p>
          <a:p>
            <a:pPr marL="342900" marR="0" lvl="0" indent="-342900" fontAlgn="base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1828800" algn="l"/>
              </a:tabLst>
            </a:pPr>
            <a:r>
              <a:rPr lang="en-US" sz="2000" dirty="0">
                <a:latin typeface="inherit"/>
                <a:ea typeface="SimSun" panose="02010600030101010101" pitchFamily="2" charset="-122"/>
                <a:cs typeface="Arial" panose="020B0604020202020204" pitchFamily="34" charset="0"/>
              </a:rPr>
              <a:t>wrist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27208" y="4965070"/>
            <a:ext cx="50292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Data Source: </a:t>
            </a:r>
          </a:p>
          <a:p>
            <a:r>
              <a:rPr lang="en-US" dirty="0"/>
              <a:t>https://www.kaggle.com/vmalyi/run-or-walk</a:t>
            </a:r>
          </a:p>
        </p:txBody>
      </p:sp>
    </p:spTree>
    <p:extLst>
      <p:ext uri="{BB962C8B-B14F-4D97-AF65-F5344CB8AC3E}">
        <p14:creationId xmlns:p14="http://schemas.microsoft.com/office/powerpoint/2010/main" val="31399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212" y="2362200"/>
            <a:ext cx="6934202" cy="11430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Problems to be Solved</a:t>
            </a:r>
          </a:p>
        </p:txBody>
      </p:sp>
    </p:spTree>
    <p:extLst>
      <p:ext uri="{BB962C8B-B14F-4D97-AF65-F5344CB8AC3E}">
        <p14:creationId xmlns:p14="http://schemas.microsoft.com/office/powerpoint/2010/main" val="5661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412" y="381000"/>
            <a:ext cx="8763002" cy="762000"/>
          </a:xfrm>
        </p:spPr>
        <p:txBody>
          <a:bodyPr/>
          <a:lstStyle/>
          <a:p>
            <a:r>
              <a:rPr lang="en-US" dirty="0"/>
              <a:t>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139443"/>
            <a:ext cx="5257799" cy="1146558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Problem 1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Assuming both </a:t>
            </a:r>
            <a:r>
              <a:rPr lang="en-US" sz="2100" dirty="0" err="1">
                <a:solidFill>
                  <a:schemeClr val="bg1"/>
                </a:solidFill>
              </a:rPr>
              <a:t>acceleration_x</a:t>
            </a:r>
            <a:r>
              <a:rPr lang="en-US" sz="2100" dirty="0">
                <a:solidFill>
                  <a:schemeClr val="bg1"/>
                </a:solidFill>
              </a:rPr>
              <a:t> between the person who is walking and the person who is running are approximately normal with equal variances, is there a difference in mean yield?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1611" y="2133600"/>
            <a:ext cx="5637214" cy="8617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Problem 2</a:t>
            </a:r>
          </a:p>
          <a:p>
            <a:r>
              <a:rPr lang="en-US" sz="1600" dirty="0">
                <a:solidFill>
                  <a:schemeClr val="bg1"/>
                </a:solidFill>
              </a:rPr>
              <a:t>I was told the average </a:t>
            </a:r>
            <a:r>
              <a:rPr lang="en-US" sz="1600" dirty="0" err="1">
                <a:solidFill>
                  <a:schemeClr val="bg1"/>
                </a:solidFill>
              </a:rPr>
              <a:t>Axcellaration_x</a:t>
            </a:r>
            <a:r>
              <a:rPr lang="en-US" sz="1600" dirty="0">
                <a:solidFill>
                  <a:schemeClr val="bg1"/>
                </a:solidFill>
              </a:rPr>
              <a:t> for the person who is running is -0.09F. But I do not think so?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212" y="3829804"/>
            <a:ext cx="567088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Problem 4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The main problem in this project is to detect whether the person is running or walking based on deep neural network and sensor data collected from iOS device?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0351" y="4907022"/>
            <a:ext cx="5386972" cy="10511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</a:rPr>
              <a:t>Problem 5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What are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influential factors for the running and walking activity?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013" y="2998807"/>
            <a:ext cx="5257800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Problem 3</a:t>
            </a:r>
          </a:p>
          <a:p>
            <a:r>
              <a:rPr lang="en-US" sz="1600" dirty="0">
                <a:solidFill>
                  <a:schemeClr val="bg1"/>
                </a:solidFill>
              </a:rPr>
              <a:t>I was told the average </a:t>
            </a:r>
            <a:r>
              <a:rPr lang="en-US" sz="1600" dirty="0" err="1">
                <a:solidFill>
                  <a:schemeClr val="bg1"/>
                </a:solidFill>
              </a:rPr>
              <a:t>Axcellaration_x</a:t>
            </a:r>
            <a:r>
              <a:rPr lang="en-US" sz="1600" dirty="0">
                <a:solidFill>
                  <a:schemeClr val="bg1"/>
                </a:solidFill>
              </a:rPr>
              <a:t> for the person who is running is </a:t>
            </a:r>
            <a:r>
              <a:rPr lang="en-US" sz="1600" dirty="0" err="1">
                <a:solidFill>
                  <a:schemeClr val="bg1"/>
                </a:solidFill>
              </a:rPr>
              <a:t>leass</a:t>
            </a:r>
            <a:r>
              <a:rPr lang="en-US" sz="1600" dirty="0">
                <a:solidFill>
                  <a:schemeClr val="bg1"/>
                </a:solidFill>
              </a:rPr>
              <a:t> than -0.09F. But I do not think so?</a:t>
            </a:r>
          </a:p>
        </p:txBody>
      </p:sp>
    </p:spTree>
    <p:extLst>
      <p:ext uri="{BB962C8B-B14F-4D97-AF65-F5344CB8AC3E}">
        <p14:creationId xmlns:p14="http://schemas.microsoft.com/office/powerpoint/2010/main" val="21911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659</TotalTime>
  <Words>1010</Words>
  <Application>Microsoft Office PowerPoint</Application>
  <PresentationFormat>Custom</PresentationFormat>
  <Paragraphs>151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SimSun</vt:lpstr>
      <vt:lpstr>Arial</vt:lpstr>
      <vt:lpstr>Calibri</vt:lpstr>
      <vt:lpstr>Corbel</vt:lpstr>
      <vt:lpstr>Helvetica</vt:lpstr>
      <vt:lpstr>inherit</vt:lpstr>
      <vt:lpstr>Symbol</vt:lpstr>
      <vt:lpstr>Times New Roman</vt:lpstr>
      <vt:lpstr>Trebuchet MS</vt:lpstr>
      <vt:lpstr>Wingdings</vt:lpstr>
      <vt:lpstr>Digital Blue Tunnel 16x9</vt:lpstr>
      <vt:lpstr>Run or Walk Prediction</vt:lpstr>
      <vt:lpstr>Overview</vt:lpstr>
      <vt:lpstr>INTRODUCTION</vt:lpstr>
      <vt:lpstr>Objective</vt:lpstr>
      <vt:lpstr>DATA</vt:lpstr>
      <vt:lpstr>Source of the Data?</vt:lpstr>
      <vt:lpstr>DATASET </vt:lpstr>
      <vt:lpstr>Problems to be Solved</vt:lpstr>
      <vt:lpstr>Problems?</vt:lpstr>
      <vt:lpstr>What are the statistical methods be applied to solve the problems?</vt:lpstr>
      <vt:lpstr>PowerPoint Presentation</vt:lpstr>
      <vt:lpstr>PowerPoint Presentation</vt:lpstr>
      <vt:lpstr>Process</vt:lpstr>
      <vt:lpstr>DATA SPLIT</vt:lpstr>
      <vt:lpstr>PowerPoint Presentation</vt:lpstr>
      <vt:lpstr>PowerPoint Presentation</vt:lpstr>
      <vt:lpstr>PowerPoint Presentation</vt:lpstr>
      <vt:lpstr>2 sampled Independent hypothesis testing </vt:lpstr>
      <vt:lpstr>Result</vt:lpstr>
      <vt:lpstr>One sample Two Tailed hypothesis testing </vt:lpstr>
      <vt:lpstr>One sample one Tailed hypothesis testing </vt:lpstr>
      <vt:lpstr>Logistic Regression</vt:lpstr>
      <vt:lpstr>PowerPoint Presentation</vt:lpstr>
      <vt:lpstr>PowerPoint Presentation</vt:lpstr>
      <vt:lpstr>Backward Elimination </vt:lpstr>
      <vt:lpstr>STEPWISE BACKWARD REGRESSION</vt:lpstr>
      <vt:lpstr>STEPWISE FOWARD REGRESSION</vt:lpstr>
      <vt:lpstr>Decision Trees</vt:lpstr>
      <vt:lpstr>Random Forest </vt:lpstr>
      <vt:lpstr>PowerPoint Presentation</vt:lpstr>
      <vt:lpstr>Evaluations Methods</vt:lpstr>
      <vt:lpstr>Confusion matrix(Accuracy) </vt:lpstr>
      <vt:lpstr>AIC &amp; Adj R square VALUE</vt:lpstr>
      <vt:lpstr>  Hosmer and Lemeshow goodness of fit (GOF)</vt:lpstr>
      <vt:lpstr>chi square </vt:lpstr>
      <vt:lpstr>ROC curve and the AUC</vt:lpstr>
      <vt:lpstr>Overdispersion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or Walk Prediction</dc:title>
  <dc:creator>lavanya surikapuram</dc:creator>
  <cp:lastModifiedBy>lavanya surikapuram</cp:lastModifiedBy>
  <cp:revision>185</cp:revision>
  <dcterms:created xsi:type="dcterms:W3CDTF">2017-12-04T12:33:22Z</dcterms:created>
  <dcterms:modified xsi:type="dcterms:W3CDTF">2017-12-05T14:37:27Z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